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5" r:id="rId5"/>
    <p:sldId id="315" r:id="rId6"/>
    <p:sldId id="329" r:id="rId7"/>
    <p:sldId id="314" r:id="rId8"/>
    <p:sldId id="305" r:id="rId9"/>
    <p:sldId id="324" r:id="rId10"/>
    <p:sldId id="308" r:id="rId11"/>
    <p:sldId id="327" r:id="rId12"/>
    <p:sldId id="289" r:id="rId13"/>
    <p:sldId id="325" r:id="rId14"/>
    <p:sldId id="326" r:id="rId15"/>
    <p:sldId id="316" r:id="rId16"/>
    <p:sldId id="317" r:id="rId17"/>
    <p:sldId id="319" r:id="rId18"/>
    <p:sldId id="328" r:id="rId19"/>
    <p:sldId id="322" r:id="rId20"/>
    <p:sldId id="276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94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pos="3931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00B050"/>
    <a:srgbClr val="96F49F"/>
    <a:srgbClr val="2C567A"/>
    <a:srgbClr val="CDD1D7"/>
    <a:srgbClr val="3B74A3"/>
    <a:srgbClr val="000000"/>
    <a:srgbClr val="E98963"/>
    <a:srgbClr val="0072C7"/>
    <a:srgbClr val="0D1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1526" autoAdjust="0"/>
  </p:normalViewPr>
  <p:slideViewPr>
    <p:cSldViewPr snapToGrid="0" showGuides="1">
      <p:cViewPr varScale="1">
        <p:scale>
          <a:sx n="91" d="100"/>
          <a:sy n="91" d="100"/>
        </p:scale>
        <p:origin x="1050" y="96"/>
      </p:cViewPr>
      <p:guideLst>
        <p:guide pos="6494"/>
        <p:guide orient="horz" pos="164"/>
        <p:guide pos="3931"/>
        <p:guide orient="horz" pos="14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10.08.2021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8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3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7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6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8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33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Углубленная диспансеризация - комплекс исследований, которые пациент вправе дополнительно пройти одновременно с прохождением профосмотра и диспансеризации, поэтому оплата рентгенографии и осмотра врачом предполагается в рамках оплаты за случай обычной диспансеризации или профосмотра.</a:t>
            </a:r>
          </a:p>
          <a:p>
            <a:pPr rtl="0"/>
            <a:endParaRPr lang="ru-RU" dirty="0" smtClean="0"/>
          </a:p>
          <a:p>
            <a:pPr rtl="0"/>
            <a:r>
              <a:rPr lang="ru-RU" dirty="0" smtClean="0"/>
              <a:t>Если в этом году пациент уже прошел диспансеризацию и в данный момент проходит исключительно углубленную диспансеризацию – </a:t>
            </a:r>
          </a:p>
          <a:p>
            <a:pPr rtl="0"/>
            <a:r>
              <a:rPr lang="ru-RU" dirty="0" smtClean="0"/>
              <a:t>оплата приема (осмотра) врачом и рентгенографии дополнительно к стоимости углубленной диспансеризации </a:t>
            </a:r>
          </a:p>
          <a:p>
            <a:pPr rtl="0"/>
            <a:r>
              <a:rPr lang="ru-RU" dirty="0" smtClean="0"/>
              <a:t>за счет средств межбюджетного трансферта не осуществляется. </a:t>
            </a:r>
          </a:p>
          <a:p>
            <a:pPr rtl="0"/>
            <a:endParaRPr lang="ru-RU" dirty="0" smtClean="0"/>
          </a:p>
          <a:p>
            <a:pPr rtl="0"/>
            <a:r>
              <a:rPr lang="ru-RU" dirty="0" smtClean="0"/>
              <a:t>Оплата приема (осмотра) врачом и рентгенографии осуществляются по общим правилам оплаты диспансеризации.</a:t>
            </a:r>
          </a:p>
          <a:p>
            <a:pPr rtl="0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1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Внесены изменения, предусматривающие проведение с 1 июля 2021 года углубленной диспансеризации, </a:t>
            </a:r>
          </a:p>
          <a:p>
            <a:pPr rtl="0"/>
            <a:r>
              <a:rPr lang="ru-RU" dirty="0" smtClean="0"/>
              <a:t>включающей исследования и иные медицинские вмешательства </a:t>
            </a:r>
          </a:p>
          <a:p>
            <a:pPr marL="171450" indent="-171450" rtl="0">
              <a:buFontTx/>
              <a:buChar char="-"/>
            </a:pPr>
            <a:r>
              <a:rPr lang="ru-RU" dirty="0" smtClean="0"/>
              <a:t>гражданам, переболевшим новой коронавирусной инфекцией (COVID-19) </a:t>
            </a:r>
          </a:p>
          <a:p>
            <a:pPr marL="171450" indent="-171450" rtl="0">
              <a:buFontTx/>
              <a:buChar char="-"/>
            </a:pPr>
            <a:r>
              <a:rPr lang="ru-RU" dirty="0" smtClean="0"/>
              <a:t>и лицам, в отношении которых отсутствуют сведения о перенесенном заболевании новой коронавирусной инфекцией (COVID-19) по их желанию, </a:t>
            </a:r>
          </a:p>
          <a:p>
            <a:pPr marL="0" indent="0" rtl="0">
              <a:buFontTx/>
              <a:buNone/>
            </a:pPr>
            <a:r>
              <a:rPr lang="ru-RU" dirty="0" smtClean="0"/>
              <a:t>в дополнение к профилактическим медицинским осмотрам и диспансеризации.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9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1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7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2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2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10.08.2021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368" y="1938714"/>
            <a:ext cx="5985340" cy="2090808"/>
          </a:xfrm>
        </p:spPr>
        <p:txBody>
          <a:bodyPr rtlCol="0"/>
          <a:lstStyle/>
          <a:p>
            <a:pPr rtl="0"/>
            <a:r>
              <a:rPr lang="ru-RU" sz="4000" dirty="0" smtClean="0"/>
              <a:t>Углубленная диспансеризация лиц, перенесших </a:t>
            </a:r>
            <a:r>
              <a:rPr lang="en-US" sz="4000" dirty="0" smtClean="0"/>
              <a:t>COVID-19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922" y="4942281"/>
            <a:ext cx="5944243" cy="503167"/>
          </a:xfrm>
        </p:spPr>
        <p:txBody>
          <a:bodyPr rtlCol="0"/>
          <a:lstStyle/>
          <a:p>
            <a:r>
              <a:rPr lang="ru-RU" sz="2800" b="1" dirty="0" smtClean="0"/>
              <a:t>ДРУШЛЯК ИРИНА АЛЕКСАНДРОВНА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376" y="252294"/>
            <a:ext cx="2095500" cy="1047750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 r="158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327097" y="5461985"/>
            <a:ext cx="586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первый заместитель директора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ТФОМС Кемеровской области – Кузбасса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Прямая со стрелкой 126"/>
          <p:cNvCxnSpPr/>
          <p:nvPr/>
        </p:nvCxnSpPr>
        <p:spPr>
          <a:xfrm>
            <a:off x="9008076" y="2804984"/>
            <a:ext cx="333632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99394" y="797668"/>
            <a:ext cx="3287390" cy="3842065"/>
          </a:xfrm>
          <a:prstGeom prst="roundRect">
            <a:avLst>
              <a:gd name="adj" fmla="val 6890"/>
            </a:avLst>
          </a:prstGeom>
          <a:solidFill>
            <a:schemeClr val="bg1"/>
          </a:solidFill>
          <a:ln w="28575">
            <a:solidFill>
              <a:srgbClr val="2D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6253127"/>
            <a:ext cx="1556314" cy="517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153311"/>
            <a:ext cx="12033414" cy="4878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Первый ЭТАП </a:t>
            </a:r>
            <a:r>
              <a:rPr lang="ru-RU" dirty="0" smtClean="0">
                <a:solidFill>
                  <a:srgbClr val="3B74A3"/>
                </a:solidFill>
              </a:rPr>
              <a:t>углубленной диспансеризации</a:t>
            </a:r>
            <a:endParaRPr lang="ru-RU" dirty="0">
              <a:solidFill>
                <a:srgbClr val="3B74A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238" y="1308508"/>
            <a:ext cx="30011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Анкетирование</a:t>
            </a:r>
            <a:r>
              <a:rPr lang="ru-RU" sz="1600" dirty="0" smtClean="0">
                <a:latin typeface="Arial Narrow" panose="020B0606020202030204" pitchFamily="34" charset="0"/>
              </a:rPr>
              <a:t> (1 раз в год)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-1261066" y="2462433"/>
            <a:ext cx="3830507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406132" y="785511"/>
            <a:ext cx="3280652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0841" y="782463"/>
            <a:ext cx="339391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(отделение) медицинской профилактики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302582"/>
            <a:ext cx="339203" cy="3270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67783" y="1541972"/>
            <a:ext cx="30011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Антропометрия</a:t>
            </a:r>
            <a:r>
              <a:rPr lang="ru-RU" sz="1600" dirty="0" smtClean="0">
                <a:latin typeface="Arial Narrow" panose="020B0606020202030204" pitchFamily="34" charset="0"/>
              </a:rPr>
              <a:t> (1 раз в год)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7239" y="1794892"/>
            <a:ext cx="30011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Измерение АД 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(1 </a:t>
            </a:r>
            <a:r>
              <a:rPr lang="ru-RU" sz="1600" dirty="0">
                <a:latin typeface="Arial Narrow" panose="020B0606020202030204" pitchFamily="34" charset="0"/>
              </a:rPr>
              <a:t>раз в </a:t>
            </a:r>
            <a:r>
              <a:rPr lang="ru-RU" sz="1600" dirty="0" smtClean="0">
                <a:latin typeface="Arial Narrow" panose="020B0606020202030204" pitchFamily="34" charset="0"/>
              </a:rPr>
              <a:t>год)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721796"/>
            <a:ext cx="345443" cy="3454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281610"/>
            <a:ext cx="328822" cy="3294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982494" y="2157510"/>
            <a:ext cx="3122578" cy="63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Определение уровня </a:t>
            </a:r>
          </a:p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глюкозы крови и общего </a:t>
            </a:r>
          </a:p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холестерина </a:t>
            </a:r>
            <a:r>
              <a:rPr lang="ru-RU" sz="1600" dirty="0" smtClean="0">
                <a:latin typeface="Arial Narrow" panose="020B0606020202030204" pitchFamily="34" charset="0"/>
              </a:rPr>
              <a:t>(1 </a:t>
            </a:r>
            <a:r>
              <a:rPr lang="ru-RU" sz="1600" dirty="0">
                <a:latin typeface="Arial Narrow" panose="020B0606020202030204" pitchFamily="34" charset="0"/>
              </a:rPr>
              <a:t>раз в </a:t>
            </a:r>
            <a:r>
              <a:rPr lang="ru-RU" sz="1600" dirty="0" smtClean="0">
                <a:latin typeface="Arial Narrow" panose="020B0606020202030204" pitchFamily="34" charset="0"/>
              </a:rPr>
              <a:t>год)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3038" y="2809264"/>
            <a:ext cx="312257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Оценка сердечно-сосудистого </a:t>
            </a:r>
          </a:p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риска  </a:t>
            </a:r>
            <a:r>
              <a:rPr lang="ru-RU" sz="1600" dirty="0" smtClean="0">
                <a:latin typeface="Arial Narrow" panose="020B0606020202030204" pitchFamily="34" charset="0"/>
              </a:rPr>
              <a:t>(1 </a:t>
            </a:r>
            <a:r>
              <a:rPr lang="ru-RU" sz="1600" dirty="0">
                <a:latin typeface="Arial Narrow" panose="020B0606020202030204" pitchFamily="34" charset="0"/>
              </a:rPr>
              <a:t>раз в </a:t>
            </a:r>
            <a:r>
              <a:rPr lang="ru-RU" sz="1600" dirty="0" smtClean="0">
                <a:latin typeface="Arial Narrow" panose="020B0606020202030204" pitchFamily="34" charset="0"/>
              </a:rPr>
              <a:t>год)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811294"/>
            <a:ext cx="363120" cy="363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4185223" y="804873"/>
            <a:ext cx="4907977" cy="3844039"/>
          </a:xfrm>
          <a:prstGeom prst="roundRect">
            <a:avLst>
              <a:gd name="adj" fmla="val 6890"/>
            </a:avLst>
          </a:prstGeom>
          <a:solidFill>
            <a:schemeClr val="bg1"/>
          </a:solidFill>
          <a:ln w="28575">
            <a:solidFill>
              <a:srgbClr val="2D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9912" y="1238958"/>
            <a:ext cx="43024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ЭКГ</a:t>
            </a:r>
            <a:r>
              <a:rPr lang="ru-RU" sz="1600" dirty="0" smtClean="0">
                <a:latin typeface="Arial Narrow" panose="020B0606020202030204" pitchFamily="34" charset="0"/>
              </a:rPr>
              <a:t> (при первом посещении, с 35 лет – ежегодно)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 rot="16200000">
            <a:off x="2531408" y="2462995"/>
            <a:ext cx="3817220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>
            <a:off x="4191961" y="792716"/>
            <a:ext cx="4918172" cy="4434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561723" y="859923"/>
            <a:ext cx="4050688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Клинико-диагностическое отделение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6700" y="1523539"/>
            <a:ext cx="516805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Осмотр акушеркой </a:t>
            </a:r>
            <a:r>
              <a:rPr lang="ru-RU" sz="1400" dirty="0" smtClean="0">
                <a:latin typeface="Arial Narrow" panose="020B0606020202030204" pitchFamily="34" charset="0"/>
              </a:rPr>
              <a:t>(фельдшером) </a:t>
            </a:r>
            <a:r>
              <a:rPr lang="ru-RU" sz="1600" dirty="0" smtClean="0">
                <a:latin typeface="Arial Narrow" panose="020B0606020202030204" pitchFamily="34" charset="0"/>
              </a:rPr>
              <a:t>(женщины -1 раз в г.)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1738" y="2819413"/>
            <a:ext cx="524847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ПСА в крови </a:t>
            </a:r>
            <a:r>
              <a:rPr lang="ru-RU" sz="1600" dirty="0" smtClean="0">
                <a:latin typeface="Arial Narrow" panose="020B0606020202030204" pitchFamily="34" charset="0"/>
              </a:rPr>
              <a:t>(мужчины в 45, 50, 55, 60 и 64 лет)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77" y="2495132"/>
            <a:ext cx="328822" cy="3294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4690503" y="1895765"/>
            <a:ext cx="424839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Флюорография легких</a:t>
            </a:r>
            <a:r>
              <a:rPr lang="ru-RU" sz="1600" dirty="0" smtClean="0">
                <a:latin typeface="Arial Narrow" panose="020B0606020202030204" pitchFamily="34" charset="0"/>
              </a:rPr>
              <a:t> (1 </a:t>
            </a:r>
            <a:r>
              <a:rPr lang="ru-RU" sz="1600" dirty="0">
                <a:latin typeface="Arial Narrow" panose="020B0606020202030204" pitchFamily="34" charset="0"/>
              </a:rPr>
              <a:t>раз в </a:t>
            </a:r>
            <a:r>
              <a:rPr lang="ru-RU" sz="1600" dirty="0" smtClean="0">
                <a:latin typeface="Arial Narrow" panose="020B0606020202030204" pitchFamily="34" charset="0"/>
              </a:rPr>
              <a:t>2 года)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9173" y="2541185"/>
            <a:ext cx="458446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Общий анализ крови </a:t>
            </a:r>
            <a:r>
              <a:rPr lang="ru-RU" sz="1600" dirty="0" smtClean="0">
                <a:latin typeface="Arial Narrow" panose="020B0606020202030204" pitchFamily="34" charset="0"/>
              </a:rPr>
              <a:t>(с 40 лет и старше – 1 раз в год)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3346315"/>
            <a:ext cx="424170" cy="4241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914398" y="3292813"/>
            <a:ext cx="31225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Измерение внутриглазного </a:t>
            </a:r>
          </a:p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давления </a:t>
            </a:r>
            <a:r>
              <a:rPr lang="ru-RU" sz="1600" dirty="0" smtClean="0">
                <a:latin typeface="Arial Narrow" panose="020B0606020202030204" pitchFamily="34" charset="0"/>
              </a:rPr>
              <a:t>(при первом</a:t>
            </a:r>
          </a:p>
          <a:p>
            <a:pPr>
              <a:lnSpc>
                <a:spcPts val="14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посещении и с 40 лет ежегодно)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3855" y="3952326"/>
            <a:ext cx="3122578" cy="45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Краткое профилактическое консультирование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8" y="3946770"/>
            <a:ext cx="373679" cy="4111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7" y="3967152"/>
            <a:ext cx="189647" cy="1810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395275" y="4793936"/>
            <a:ext cx="3287390" cy="1894732"/>
          </a:xfrm>
          <a:prstGeom prst="roundRect">
            <a:avLst>
              <a:gd name="adj" fmla="val 689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55" name="Прямоугольник с двумя скругленными соседними углами 54"/>
          <p:cNvSpPr/>
          <p:nvPr/>
        </p:nvSpPr>
        <p:spPr>
          <a:xfrm rot="16200000">
            <a:off x="-299114" y="5475150"/>
            <a:ext cx="1906603" cy="520432"/>
          </a:xfrm>
          <a:prstGeom prst="round2SameRect">
            <a:avLst>
              <a:gd name="adj1" fmla="val 29245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с двумя скругленными соседними углами 55"/>
          <p:cNvSpPr/>
          <p:nvPr/>
        </p:nvSpPr>
        <p:spPr>
          <a:xfrm>
            <a:off x="395416" y="4785898"/>
            <a:ext cx="3303726" cy="520432"/>
          </a:xfrm>
          <a:prstGeom prst="round2SameRect">
            <a:avLst>
              <a:gd name="adj1" fmla="val 31974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00453" y="4792231"/>
            <a:ext cx="3393910" cy="512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пациентов,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перенесших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8379" y="5458590"/>
            <a:ext cx="300110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Сатурация крови кислородом </a:t>
            </a:r>
          </a:p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в покое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54017" y="6187386"/>
            <a:ext cx="244056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Тест 6-минутной ходьбы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376044" y="5319465"/>
            <a:ext cx="520218" cy="488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997077"/>
            <a:ext cx="375202" cy="59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6562" r="5379" b="22972"/>
          <a:stretch/>
        </p:blipFill>
        <p:spPr>
          <a:xfrm>
            <a:off x="4242112" y="1204956"/>
            <a:ext cx="440986" cy="303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5076" y="1533706"/>
            <a:ext cx="268377" cy="2683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63" y="1817330"/>
            <a:ext cx="293482" cy="2934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36" y="2136450"/>
            <a:ext cx="286045" cy="2889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/>
          <p:cNvSpPr txBox="1"/>
          <p:nvPr/>
        </p:nvSpPr>
        <p:spPr>
          <a:xfrm>
            <a:off x="4671545" y="2156328"/>
            <a:ext cx="456645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Маммография</a:t>
            </a:r>
            <a:r>
              <a:rPr lang="ru-RU" sz="1600" dirty="0" smtClean="0">
                <a:latin typeface="Arial Narrow" panose="020B0606020202030204" pitchFamily="34" charset="0"/>
              </a:rPr>
              <a:t> (женщины от 40 до 75 лет - 1 </a:t>
            </a:r>
            <a:r>
              <a:rPr lang="ru-RU" sz="1600" dirty="0">
                <a:latin typeface="Arial Narrow" panose="020B0606020202030204" pitchFamily="34" charset="0"/>
              </a:rPr>
              <a:t>раз в </a:t>
            </a:r>
            <a:r>
              <a:rPr lang="ru-RU" sz="1600" dirty="0" smtClean="0">
                <a:latin typeface="Arial Narrow" panose="020B0606020202030204" pitchFamily="34" charset="0"/>
              </a:rPr>
              <a:t>2 г.)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5" y="2897024"/>
            <a:ext cx="255472" cy="2976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94" y="3343542"/>
            <a:ext cx="317671" cy="31767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4715921" y="3263139"/>
            <a:ext cx="524847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Мазок шейки матки на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онкоцитологию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(женщины с 18 до 64 лет – 1 раз в 3 года) 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15921" y="3724612"/>
            <a:ext cx="4274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Исследование кала на скрытую кровь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(с 40  до 64 лет – 1 раз в 2 г, с 65-75 лет - ежегодно) 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742025"/>
            <a:ext cx="383149" cy="38424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4724467" y="4220268"/>
            <a:ext cx="427425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ЭГДС </a:t>
            </a:r>
            <a:r>
              <a:rPr lang="ru-RU" sz="1600" dirty="0" smtClean="0">
                <a:latin typeface="Arial Narrow" panose="020B0606020202030204" pitchFamily="34" charset="0"/>
              </a:rPr>
              <a:t>(1 раз в 45 лет) 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89988" y="4126907"/>
            <a:ext cx="356940" cy="35694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24" y="6270219"/>
            <a:ext cx="1556314" cy="517233"/>
          </a:xfrm>
          <a:prstGeom prst="rect">
            <a:avLst/>
          </a:prstGeom>
        </p:spPr>
      </p:pic>
      <p:sp>
        <p:nvSpPr>
          <p:cNvPr id="92" name="Скругленный прямоугольник 91"/>
          <p:cNvSpPr/>
          <p:nvPr/>
        </p:nvSpPr>
        <p:spPr>
          <a:xfrm>
            <a:off x="4172516" y="4811028"/>
            <a:ext cx="4971484" cy="1894732"/>
          </a:xfrm>
          <a:prstGeom prst="roundRect">
            <a:avLst>
              <a:gd name="adj" fmla="val 689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93" name="Прямоугольник с двумя скругленными соседними углами 92"/>
          <p:cNvSpPr/>
          <p:nvPr/>
        </p:nvSpPr>
        <p:spPr>
          <a:xfrm rot="16200000">
            <a:off x="3478127" y="5492242"/>
            <a:ext cx="1906603" cy="520432"/>
          </a:xfrm>
          <a:prstGeom prst="round2SameRect">
            <a:avLst>
              <a:gd name="adj1" fmla="val 29245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с двумя скругленными соседними углами 93"/>
          <p:cNvSpPr/>
          <p:nvPr/>
        </p:nvSpPr>
        <p:spPr>
          <a:xfrm>
            <a:off x="4172657" y="4802990"/>
            <a:ext cx="4971343" cy="2988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4069147" y="4817870"/>
            <a:ext cx="5023577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пациентов, перенесших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80091" y="5142397"/>
            <a:ext cx="3001102" cy="27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Спирометрия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45801" y="5666093"/>
            <a:ext cx="472893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Общий (клинический) анализ крови </a:t>
            </a:r>
            <a:r>
              <a:rPr lang="ru-RU" sz="1600" b="1" dirty="0" smtClean="0">
                <a:latin typeface="Arial Narrow" panose="020B0606020202030204" pitchFamily="34" charset="0"/>
              </a:rPr>
              <a:t>(развернутый)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92" y="5059110"/>
            <a:ext cx="273413" cy="273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671438" y="5401174"/>
            <a:ext cx="4404195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Рентгенография органов грудной клетки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63" y="5321105"/>
            <a:ext cx="319120" cy="319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4" name="TextBox 103"/>
          <p:cNvSpPr txBox="1"/>
          <p:nvPr/>
        </p:nvSpPr>
        <p:spPr>
          <a:xfrm>
            <a:off x="4671438" y="5931012"/>
            <a:ext cx="47289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Биохимический анализ крови </a:t>
            </a:r>
            <a:r>
              <a:rPr lang="ru-RU" sz="1200" dirty="0">
                <a:latin typeface="Arial Narrow" panose="020B0606020202030204" pitchFamily="34" charset="0"/>
              </a:rPr>
              <a:t>(общий холестерин, АЛТ, АСТ, </a:t>
            </a:r>
          </a:p>
          <a:p>
            <a:pPr>
              <a:lnSpc>
                <a:spcPts val="14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липопротеины </a:t>
            </a:r>
            <a:r>
              <a:rPr lang="ru-RU" sz="1200" dirty="0">
                <a:latin typeface="Arial Narrow" panose="020B0606020202030204" pitchFamily="34" charset="0"/>
              </a:rPr>
              <a:t>низкой плотности, С-реактивный белок, </a:t>
            </a:r>
            <a:r>
              <a:rPr lang="ru-RU" sz="1200" dirty="0" err="1" smtClean="0">
                <a:latin typeface="Arial Narrow" panose="020B0606020202030204" pitchFamily="34" charset="0"/>
              </a:rPr>
              <a:t>креатинин</a:t>
            </a:r>
            <a:r>
              <a:rPr lang="ru-RU" sz="1200" dirty="0" smtClean="0">
                <a:latin typeface="Arial Narrow" panose="020B0606020202030204" pitchFamily="34" charset="0"/>
              </a:rPr>
              <a:t>)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63" y="5686942"/>
            <a:ext cx="229801" cy="2302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18" y="6011682"/>
            <a:ext cx="229801" cy="2302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2" y="6396243"/>
            <a:ext cx="229801" cy="2302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8" name="TextBox 107"/>
          <p:cNvSpPr txBox="1"/>
          <p:nvPr/>
        </p:nvSpPr>
        <p:spPr>
          <a:xfrm>
            <a:off x="4662892" y="6406145"/>
            <a:ext cx="4728936" cy="27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Определение </a:t>
            </a:r>
            <a:r>
              <a:rPr lang="ru-RU" sz="1600" b="1" dirty="0" smtClean="0">
                <a:latin typeface="Arial Narrow" panose="020B0606020202030204" pitchFamily="34" charset="0"/>
              </a:rPr>
              <a:t>концентрации Д-</a:t>
            </a:r>
            <a:r>
              <a:rPr lang="ru-RU" sz="1600" b="1" dirty="0" err="1" smtClean="0">
                <a:latin typeface="Arial Narrow" panose="020B0606020202030204" pitchFamily="34" charset="0"/>
              </a:rPr>
              <a:t>димера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в крови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9385828" y="826081"/>
            <a:ext cx="2656355" cy="3842065"/>
          </a:xfrm>
          <a:prstGeom prst="roundRect">
            <a:avLst>
              <a:gd name="adj" fmla="val 6890"/>
            </a:avLst>
          </a:prstGeom>
          <a:solidFill>
            <a:schemeClr val="bg1"/>
          </a:solidFill>
          <a:ln w="28575">
            <a:solidFill>
              <a:srgbClr val="2D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111" name="Прямоугольник с двумя скругленными соседними углами 110"/>
          <p:cNvSpPr/>
          <p:nvPr/>
        </p:nvSpPr>
        <p:spPr>
          <a:xfrm>
            <a:off x="9392566" y="813924"/>
            <a:ext cx="2665115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9575248" y="826375"/>
            <a:ext cx="2339263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Врач-терапевт </a:t>
            </a:r>
          </a:p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участковый, ВОП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19181" y="1337559"/>
            <a:ext cx="2653999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Прием (осмотр) врачом терапевтом участковым (врачом общей практики), </a:t>
            </a:r>
          </a:p>
          <a:p>
            <a:pPr>
              <a:lnSpc>
                <a:spcPts val="1600"/>
              </a:lnSpc>
            </a:pPr>
            <a:endParaRPr lang="ru-RU" sz="1600" b="1" dirty="0">
              <a:latin typeface="Arial Narrow" panose="020B060602020203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в том числе: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осмотр кожных покровов, слизистых губ и ротовой полости, пальпацию щитовидной железы, лимфатических узлов.</a:t>
            </a:r>
          </a:p>
          <a:p>
            <a:pPr>
              <a:lnSpc>
                <a:spcPts val="1600"/>
              </a:lnSpc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>
              <a:lnSpc>
                <a:spcPts val="16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Установление группы здоровья, постановка 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на диспансерное наблюдение.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669630" y="5462336"/>
            <a:ext cx="421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+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9420725" y="4788569"/>
            <a:ext cx="2478505" cy="1913020"/>
          </a:xfrm>
          <a:prstGeom prst="roundRect">
            <a:avLst>
              <a:gd name="adj" fmla="val 103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9541042" y="5714999"/>
            <a:ext cx="2286000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9484895" y="4920915"/>
            <a:ext cx="28675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исследования оплачиваются </a:t>
            </a:r>
            <a:r>
              <a:rPr lang="ru-RU" sz="2200" b="1" dirty="0" smtClean="0">
                <a:solidFill>
                  <a:srgbClr val="C00000"/>
                </a:solidFill>
              </a:rPr>
              <a:t>ДОПОЛНИТЕЛЬНО </a:t>
            </a:r>
          </a:p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отдельным тарифам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6" name="Прямая со стрелкой 125"/>
          <p:cNvCxnSpPr/>
          <p:nvPr/>
        </p:nvCxnSpPr>
        <p:spPr>
          <a:xfrm>
            <a:off x="3756454" y="2879125"/>
            <a:ext cx="333632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Прямая со стрелкой 113"/>
          <p:cNvCxnSpPr/>
          <p:nvPr/>
        </p:nvCxnSpPr>
        <p:spPr>
          <a:xfrm>
            <a:off x="8612657" y="2718486"/>
            <a:ext cx="518986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4942703" y="2706130"/>
            <a:ext cx="469556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153311"/>
            <a:ext cx="12033414" cy="4878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второй ЭТАП </a:t>
            </a:r>
            <a:r>
              <a:rPr lang="ru-RU" dirty="0" smtClean="0">
                <a:solidFill>
                  <a:srgbClr val="3B74A3"/>
                </a:solidFill>
              </a:rPr>
              <a:t>углубленной диспансеризации</a:t>
            </a:r>
            <a:endParaRPr lang="ru-RU" dirty="0">
              <a:solidFill>
                <a:srgbClr val="3B74A3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5939" y="780810"/>
            <a:ext cx="4465136" cy="3418211"/>
          </a:xfrm>
          <a:prstGeom prst="roundRect">
            <a:avLst>
              <a:gd name="adj" fmla="val 6890"/>
            </a:avLst>
          </a:prstGeom>
          <a:solidFill>
            <a:schemeClr val="bg1"/>
          </a:solidFill>
          <a:ln w="28575">
            <a:solidFill>
              <a:srgbClr val="2D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13" y="1482866"/>
            <a:ext cx="430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Дополнительные исследования, </a:t>
            </a:r>
          </a:p>
          <a:p>
            <a:pPr algn="ctr">
              <a:lnSpc>
                <a:spcPts val="2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консультации и осмотры </a:t>
            </a:r>
          </a:p>
          <a:p>
            <a:pPr algn="ctr">
              <a:lnSpc>
                <a:spcPts val="2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врачами-специалистами </a:t>
            </a:r>
          </a:p>
          <a:p>
            <a:pPr algn="ctr">
              <a:lnSpc>
                <a:spcPts val="2000"/>
              </a:lnSpc>
            </a:pPr>
            <a:endParaRPr lang="ru-RU" b="1" dirty="0">
              <a:latin typeface="Arial Narrow" panose="020B0606020202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по итогам приема врачом-терапевтом участковым (ВОП) </a:t>
            </a:r>
          </a:p>
          <a:p>
            <a:pPr algn="ctr">
              <a:lnSpc>
                <a:spcPts val="2000"/>
              </a:lnSpc>
            </a:pPr>
            <a:endParaRPr lang="ru-RU" b="1" dirty="0" smtClean="0">
              <a:latin typeface="Arial Narrow" panose="020B0606020202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(</a:t>
            </a:r>
            <a:r>
              <a:rPr lang="ru-RU" dirty="0">
                <a:latin typeface="Arial Narrow" panose="020B0606020202030204" pitchFamily="34" charset="0"/>
              </a:rPr>
              <a:t>при наличии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медицинских показаний)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>
            <a:off x="522676" y="768653"/>
            <a:ext cx="4470429" cy="4434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4" y="6202613"/>
            <a:ext cx="1556314" cy="517233"/>
          </a:xfrm>
          <a:prstGeom prst="rect">
            <a:avLst/>
          </a:prstGeom>
        </p:spPr>
      </p:pic>
      <p:sp>
        <p:nvSpPr>
          <p:cNvPr id="92" name="Скругленный прямоугольник 91"/>
          <p:cNvSpPr/>
          <p:nvPr/>
        </p:nvSpPr>
        <p:spPr>
          <a:xfrm>
            <a:off x="546773" y="4395079"/>
            <a:ext cx="4402598" cy="2266978"/>
          </a:xfrm>
          <a:prstGeom prst="roundRect">
            <a:avLst>
              <a:gd name="adj" fmla="val 689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93" name="Прямоугольник с двумя скругленными соседними углами 92"/>
          <p:cNvSpPr/>
          <p:nvPr/>
        </p:nvSpPr>
        <p:spPr>
          <a:xfrm rot="16200000">
            <a:off x="-341144" y="5283940"/>
            <a:ext cx="2263627" cy="520432"/>
          </a:xfrm>
          <a:prstGeom prst="round2SameRect">
            <a:avLst>
              <a:gd name="adj1" fmla="val 29245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с двумя скругленными соседними углами 93"/>
          <p:cNvSpPr/>
          <p:nvPr/>
        </p:nvSpPr>
        <p:spPr>
          <a:xfrm>
            <a:off x="546915" y="4387041"/>
            <a:ext cx="4416972" cy="533302"/>
          </a:xfrm>
          <a:prstGeom prst="round2SameRect">
            <a:avLst>
              <a:gd name="adj1" fmla="val 2914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515938" y="4412121"/>
            <a:ext cx="4247456" cy="512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пациентов,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перенесших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14005" y="5074790"/>
            <a:ext cx="300110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Дуплексное сканирование </a:t>
            </a:r>
          </a:p>
          <a:p>
            <a:pPr>
              <a:lnSpc>
                <a:spcPts val="16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вен нижних конечностей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94229" y="6241431"/>
            <a:ext cx="4728936" cy="27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Эхокардиография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05353" y="5754481"/>
            <a:ext cx="4404195" cy="27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КТ органов грудной клетки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9385828" y="826081"/>
            <a:ext cx="2656355" cy="3842065"/>
          </a:xfrm>
          <a:prstGeom prst="roundRect">
            <a:avLst>
              <a:gd name="adj" fmla="val 6890"/>
            </a:avLst>
          </a:prstGeom>
          <a:solidFill>
            <a:schemeClr val="bg1"/>
          </a:solidFill>
          <a:ln w="28575">
            <a:solidFill>
              <a:srgbClr val="2D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111" name="Прямоугольник с двумя скругленными соседними углами 110"/>
          <p:cNvSpPr/>
          <p:nvPr/>
        </p:nvSpPr>
        <p:spPr>
          <a:xfrm>
            <a:off x="9392566" y="813924"/>
            <a:ext cx="2665115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9575248" y="826375"/>
            <a:ext cx="2339263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Врач-терапевт </a:t>
            </a:r>
          </a:p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участковый, ВОП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19181" y="1337559"/>
            <a:ext cx="2653999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Прием (осмотр) врачом терапевтом участковым (врачом общей практики), </a:t>
            </a:r>
          </a:p>
          <a:p>
            <a:pPr>
              <a:lnSpc>
                <a:spcPts val="1600"/>
              </a:lnSpc>
            </a:pPr>
            <a:endParaRPr lang="ru-RU" sz="1600" b="1" dirty="0">
              <a:latin typeface="Arial Narrow" panose="020B060602020203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в том числе: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осмотр кожных покровов, слизистых губ и ротовой полости, пальпацию щитовидной железы, лимфатических узлов.</a:t>
            </a:r>
          </a:p>
          <a:p>
            <a:pPr>
              <a:lnSpc>
                <a:spcPts val="1600"/>
              </a:lnSpc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>
              <a:lnSpc>
                <a:spcPts val="16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Установление группы здоровья, постановка 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на диспансерное наблюдение.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с двумя скругленными соседними углами 74"/>
          <p:cNvSpPr/>
          <p:nvPr/>
        </p:nvSpPr>
        <p:spPr>
          <a:xfrm rot="16200000">
            <a:off x="-932331" y="2230322"/>
            <a:ext cx="3416971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" y="1361073"/>
            <a:ext cx="418747" cy="3409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28" y="1983455"/>
            <a:ext cx="807193" cy="4612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2710432"/>
            <a:ext cx="496867" cy="49381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3506822"/>
            <a:ext cx="453979" cy="4025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711964" y="847891"/>
            <a:ext cx="4050688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Клинико-диагностическое отделение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2" y="5075767"/>
            <a:ext cx="434559" cy="3538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9" y="5607110"/>
            <a:ext cx="436562" cy="473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6562" r="5379" b="22972"/>
          <a:stretch/>
        </p:blipFill>
        <p:spPr>
          <a:xfrm>
            <a:off x="549805" y="6187924"/>
            <a:ext cx="493747" cy="3396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8" name="Скругленный прямоугольник 97"/>
          <p:cNvSpPr/>
          <p:nvPr/>
        </p:nvSpPr>
        <p:spPr>
          <a:xfrm>
            <a:off x="5493449" y="1505704"/>
            <a:ext cx="3168637" cy="2201324"/>
          </a:xfrm>
          <a:prstGeom prst="roundRect">
            <a:avLst>
              <a:gd name="adj" fmla="val 6890"/>
            </a:avLst>
          </a:prstGeom>
          <a:solidFill>
            <a:schemeClr val="bg1"/>
          </a:solidFill>
          <a:ln w="28575">
            <a:solidFill>
              <a:srgbClr val="2D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98" dirty="0"/>
              <a:t>          </a:t>
            </a:r>
          </a:p>
        </p:txBody>
      </p:sp>
      <p:sp>
        <p:nvSpPr>
          <p:cNvPr id="99" name="Прямоугольник с двумя скругленными соседними углами 98"/>
          <p:cNvSpPr/>
          <p:nvPr/>
        </p:nvSpPr>
        <p:spPr>
          <a:xfrm>
            <a:off x="5500187" y="1493546"/>
            <a:ext cx="3179086" cy="520432"/>
          </a:xfrm>
          <a:prstGeom prst="round2SameRect">
            <a:avLst>
              <a:gd name="adj1" fmla="val 39097"/>
              <a:gd name="adj2" fmla="val 0"/>
            </a:avLst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5465019" y="2190177"/>
            <a:ext cx="3165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Прием врачом (фельдшером) 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с целью проведения </a:t>
            </a:r>
          </a:p>
          <a:p>
            <a:pPr algn="ctr">
              <a:lnSpc>
                <a:spcPts val="1600"/>
              </a:lnSpc>
            </a:pPr>
            <a:endParaRPr lang="ru-RU" sz="1600" b="1" dirty="0">
              <a:latin typeface="Arial Narrow" panose="020B060602020203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углубленного 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профилактического консультирования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94754" y="1536225"/>
            <a:ext cx="339391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(отделение) медицинской профилактики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0984" y="5140412"/>
            <a:ext cx="6870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ДОПОЛНИТЕЛЬНОЕ ФИНАНСИРОВАНИЕ </a:t>
            </a:r>
            <a:r>
              <a:rPr lang="ru-RU" sz="2400" b="1" dirty="0" smtClean="0"/>
              <a:t>мероприятий углубленной диспансеризации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45 млн рублей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55" y="2440614"/>
            <a:ext cx="4937211" cy="2250040"/>
          </a:xfrm>
        </p:spPr>
        <p:txBody>
          <a:bodyPr rtlCol="0"/>
          <a:lstStyle/>
          <a:p>
            <a:pPr rtl="0"/>
            <a:r>
              <a:rPr lang="ru-RU" sz="3600" dirty="0" smtClean="0">
                <a:solidFill>
                  <a:srgbClr val="2C567A"/>
                </a:solidFill>
              </a:rPr>
              <a:t>ВНЕСЕНИЕ ИЗМЕНЕНИЙ </a:t>
            </a:r>
            <a:br>
              <a:rPr lang="ru-RU" sz="3600" dirty="0" smtClean="0">
                <a:solidFill>
                  <a:srgbClr val="2C567A"/>
                </a:solidFill>
              </a:rPr>
            </a:br>
            <a:r>
              <a:rPr lang="ru-RU" sz="3600" dirty="0" smtClean="0">
                <a:solidFill>
                  <a:srgbClr val="2C567A"/>
                </a:solidFill>
              </a:rPr>
              <a:t>В ТАРИФНОЕ СОГЛАШЕНИЕ</a:t>
            </a:r>
            <a:endParaRPr lang="ru-RU" sz="3600" dirty="0">
              <a:solidFill>
                <a:srgbClr val="2C567A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4" y="6175189"/>
            <a:ext cx="2054530" cy="682811"/>
          </a:xfrm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effectLst>
            <a:outerShdw blurRad="127000" sx="102000" sy="102000" algn="ctr" rotWithShape="0">
              <a:srgbClr val="2C567A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8"/>
            <a:ext cx="2054530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66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277444"/>
            <a:ext cx="11921304" cy="92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Способы </a:t>
            </a:r>
            <a:r>
              <a:rPr lang="ru-RU" dirty="0">
                <a:solidFill>
                  <a:srgbClr val="C00000"/>
                </a:solidFill>
              </a:rPr>
              <a:t>оплаты </a:t>
            </a:r>
            <a:r>
              <a:rPr lang="ru-RU" dirty="0" smtClean="0">
                <a:solidFill>
                  <a:srgbClr val="3B74A3"/>
                </a:solidFill>
              </a:rPr>
              <a:t>медицинской помощи,  </a:t>
            </a:r>
            <a:br>
              <a:rPr lang="ru-RU" dirty="0" smtClean="0">
                <a:solidFill>
                  <a:srgbClr val="3B74A3"/>
                </a:solidFill>
              </a:rPr>
            </a:br>
            <a:r>
              <a:rPr lang="ru-RU" dirty="0" smtClean="0">
                <a:solidFill>
                  <a:srgbClr val="3B74A3"/>
                </a:solidFill>
              </a:rPr>
              <a:t>оказываемой </a:t>
            </a:r>
            <a:r>
              <a:rPr lang="ru-RU" dirty="0">
                <a:solidFill>
                  <a:srgbClr val="3B74A3"/>
                </a:solidFill>
              </a:rPr>
              <a:t>в амбулаторных </a:t>
            </a:r>
            <a:r>
              <a:rPr lang="ru-RU" dirty="0" smtClean="0">
                <a:solidFill>
                  <a:srgbClr val="3B74A3"/>
                </a:solidFill>
              </a:rPr>
              <a:t>условиях </a:t>
            </a:r>
            <a:endParaRPr lang="ru-RU" dirty="0">
              <a:solidFill>
                <a:srgbClr val="3B74A3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1024" y="1469205"/>
            <a:ext cx="122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П. 2.7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938" y="1561671"/>
            <a:ext cx="1092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Добавлен </a:t>
            </a:r>
            <a:r>
              <a:rPr lang="ru-RU" sz="2400" dirty="0"/>
              <a:t>новый пункт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 </a:t>
            </a:r>
            <a:r>
              <a:rPr lang="ru-RU" sz="2400" dirty="0"/>
              <a:t>подпунктами 2.7.1. и 2.7.2. следующего содержания: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5977" y="2826357"/>
            <a:ext cx="1038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C567A"/>
                </a:solidFill>
              </a:rPr>
              <a:t>2.7.1. Оплата углубленной диспансеризации осуществляется </a:t>
            </a:r>
            <a:endParaRPr lang="ru-RU" sz="2400" b="1" i="1" dirty="0" smtClean="0">
              <a:solidFill>
                <a:srgbClr val="2C567A"/>
              </a:solidFill>
            </a:endParaRPr>
          </a:p>
          <a:p>
            <a:r>
              <a:rPr lang="ru-RU" sz="2400" b="1" i="1" dirty="0">
                <a:solidFill>
                  <a:srgbClr val="2C567A"/>
                </a:solidFill>
              </a:rPr>
              <a:t> </a:t>
            </a:r>
            <a:r>
              <a:rPr lang="ru-RU" sz="2400" b="1" i="1" dirty="0" smtClean="0">
                <a:solidFill>
                  <a:srgbClr val="2C567A"/>
                </a:solidFill>
              </a:rPr>
              <a:t>          за </a:t>
            </a:r>
            <a:r>
              <a:rPr lang="ru-RU" sz="2400" b="1" i="1" dirty="0">
                <a:solidFill>
                  <a:srgbClr val="2C567A"/>
                </a:solidFill>
              </a:rPr>
              <a:t>комплексное посещение, за единицу объема медицинской помощи </a:t>
            </a:r>
            <a:r>
              <a:rPr lang="ru-RU" sz="2400" b="1" i="1" dirty="0" smtClean="0">
                <a:solidFill>
                  <a:srgbClr val="2C567A"/>
                </a:solidFill>
              </a:rPr>
              <a:t>            </a:t>
            </a:r>
          </a:p>
          <a:p>
            <a:r>
              <a:rPr lang="ru-RU" sz="2400" b="1" i="1" dirty="0">
                <a:solidFill>
                  <a:srgbClr val="2C567A"/>
                </a:solidFill>
              </a:rPr>
              <a:t> </a:t>
            </a:r>
            <a:r>
              <a:rPr lang="ru-RU" sz="2400" b="1" i="1" dirty="0" smtClean="0">
                <a:solidFill>
                  <a:srgbClr val="2C567A"/>
                </a:solidFill>
              </a:rPr>
              <a:t>         </a:t>
            </a:r>
            <a:r>
              <a:rPr lang="ru-RU" sz="2400" b="1" i="1" u="sng" dirty="0" smtClean="0">
                <a:solidFill>
                  <a:srgbClr val="2C567A"/>
                </a:solidFill>
              </a:rPr>
              <a:t> дополнительно </a:t>
            </a:r>
            <a:r>
              <a:rPr lang="ru-RU" sz="2400" b="1" i="1" dirty="0">
                <a:solidFill>
                  <a:srgbClr val="2C567A"/>
                </a:solidFill>
              </a:rPr>
              <a:t>к подушевому нормативу финансирования.</a:t>
            </a:r>
            <a:endParaRPr lang="ru-RU" sz="2400" b="1" dirty="0">
              <a:solidFill>
                <a:srgbClr val="2C56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058" y="4542140"/>
            <a:ext cx="1012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C567A"/>
                </a:solidFill>
              </a:rPr>
              <a:t>2.7.2. Оплата углубленной диспансеризации </a:t>
            </a:r>
            <a:r>
              <a:rPr lang="ru-RU" sz="2400" b="1" i="1" u="sng" dirty="0">
                <a:solidFill>
                  <a:srgbClr val="2C567A"/>
                </a:solidFill>
              </a:rPr>
              <a:t>за комплексное посещение </a:t>
            </a:r>
            <a:r>
              <a:rPr lang="ru-RU" sz="2400" b="1" i="1" u="sng" dirty="0" smtClean="0">
                <a:solidFill>
                  <a:srgbClr val="2C567A"/>
                </a:solidFill>
              </a:rPr>
              <a:t> </a:t>
            </a:r>
          </a:p>
          <a:p>
            <a:r>
              <a:rPr lang="ru-RU" sz="2400" b="1" i="1" dirty="0">
                <a:solidFill>
                  <a:srgbClr val="2C567A"/>
                </a:solidFill>
              </a:rPr>
              <a:t> </a:t>
            </a:r>
            <a:r>
              <a:rPr lang="ru-RU" sz="2400" b="1" i="1" dirty="0" smtClean="0">
                <a:solidFill>
                  <a:srgbClr val="2C567A"/>
                </a:solidFill>
              </a:rPr>
              <a:t>          возможна </a:t>
            </a:r>
            <a:r>
              <a:rPr lang="ru-RU" sz="2400" b="1" i="1" dirty="0">
                <a:solidFill>
                  <a:srgbClr val="2C567A"/>
                </a:solidFill>
              </a:rPr>
              <a:t>в случае выполнения </a:t>
            </a:r>
            <a:r>
              <a:rPr lang="ru-RU" sz="2400" b="1" i="1" dirty="0" smtClean="0">
                <a:solidFill>
                  <a:srgbClr val="2C567A"/>
                </a:solidFill>
              </a:rPr>
              <a:t>ВСЕХ исследований </a:t>
            </a:r>
            <a:r>
              <a:rPr lang="ru-RU" sz="2400" b="1" i="1" dirty="0">
                <a:solidFill>
                  <a:srgbClr val="2C567A"/>
                </a:solidFill>
              </a:rPr>
              <a:t>и медицинских </a:t>
            </a:r>
            <a:r>
              <a:rPr lang="ru-RU" sz="2400" b="1" i="1" dirty="0" smtClean="0">
                <a:solidFill>
                  <a:srgbClr val="2C567A"/>
                </a:solidFill>
              </a:rPr>
              <a:t> </a:t>
            </a:r>
          </a:p>
          <a:p>
            <a:r>
              <a:rPr lang="ru-RU" sz="2400" b="1" i="1" dirty="0">
                <a:solidFill>
                  <a:srgbClr val="2C567A"/>
                </a:solidFill>
              </a:rPr>
              <a:t> </a:t>
            </a:r>
            <a:r>
              <a:rPr lang="ru-RU" sz="2400" b="1" i="1" dirty="0" smtClean="0">
                <a:solidFill>
                  <a:srgbClr val="2C567A"/>
                </a:solidFill>
              </a:rPr>
              <a:t>          вмешательств</a:t>
            </a:r>
            <a:r>
              <a:rPr lang="ru-RU" sz="2400" b="1" i="1" dirty="0">
                <a:solidFill>
                  <a:srgbClr val="2C567A"/>
                </a:solidFill>
              </a:rPr>
              <a:t>, учитываемых при расчете стоимости </a:t>
            </a:r>
            <a:r>
              <a:rPr lang="ru-RU" sz="2400" b="1" i="1" dirty="0" smtClean="0">
                <a:solidFill>
                  <a:srgbClr val="2C567A"/>
                </a:solidFill>
              </a:rPr>
              <a:t>   </a:t>
            </a:r>
          </a:p>
          <a:p>
            <a:r>
              <a:rPr lang="ru-RU" sz="2400" b="1" i="1" dirty="0">
                <a:solidFill>
                  <a:srgbClr val="2C567A"/>
                </a:solidFill>
              </a:rPr>
              <a:t> </a:t>
            </a:r>
            <a:r>
              <a:rPr lang="ru-RU" sz="2400" b="1" i="1" dirty="0" smtClean="0">
                <a:solidFill>
                  <a:srgbClr val="2C567A"/>
                </a:solidFill>
              </a:rPr>
              <a:t>          комплексного </a:t>
            </a:r>
            <a:r>
              <a:rPr lang="ru-RU" sz="2400" b="1" i="1" dirty="0">
                <a:solidFill>
                  <a:srgbClr val="2C567A"/>
                </a:solidFill>
              </a:rPr>
              <a:t>посещения</a:t>
            </a:r>
            <a:r>
              <a:rPr lang="ru-RU" sz="2400" b="1" i="1" dirty="0" smtClean="0">
                <a:solidFill>
                  <a:srgbClr val="2C567A"/>
                </a:solidFill>
              </a:rPr>
              <a:t>.</a:t>
            </a:r>
            <a:endParaRPr lang="ru-RU" sz="2400" b="1" dirty="0">
              <a:solidFill>
                <a:srgbClr val="2C5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66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163597"/>
            <a:ext cx="11921304" cy="92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Тарифы</a:t>
            </a:r>
            <a:r>
              <a:rPr lang="ru-RU" dirty="0" smtClean="0">
                <a:solidFill>
                  <a:srgbClr val="3B74A3"/>
                </a:solidFill>
              </a:rPr>
              <a:t> </a:t>
            </a:r>
            <a:r>
              <a:rPr lang="ru-RU" dirty="0">
                <a:solidFill>
                  <a:srgbClr val="3B74A3"/>
                </a:solidFill>
              </a:rPr>
              <a:t>на </a:t>
            </a:r>
            <a:r>
              <a:rPr lang="ru-RU" dirty="0" smtClean="0">
                <a:solidFill>
                  <a:srgbClr val="3B74A3"/>
                </a:solidFill>
              </a:rPr>
              <a:t>исследования,</a:t>
            </a:r>
            <a:br>
              <a:rPr lang="ru-RU" dirty="0" smtClean="0">
                <a:solidFill>
                  <a:srgbClr val="3B74A3"/>
                </a:solidFill>
              </a:rPr>
            </a:br>
            <a:r>
              <a:rPr lang="ru-RU" dirty="0" smtClean="0">
                <a:solidFill>
                  <a:srgbClr val="3B74A3"/>
                </a:solidFill>
              </a:rPr>
              <a:t>включенные </a:t>
            </a:r>
            <a:r>
              <a:rPr lang="ru-RU" dirty="0">
                <a:solidFill>
                  <a:srgbClr val="3B74A3"/>
                </a:solidFill>
              </a:rPr>
              <a:t>в углубленную </a:t>
            </a:r>
            <a:r>
              <a:rPr lang="ru-RU" dirty="0" smtClean="0">
                <a:solidFill>
                  <a:srgbClr val="3B74A3"/>
                </a:solidFill>
              </a:rPr>
              <a:t>диспансеризацию</a:t>
            </a:r>
            <a:endParaRPr lang="ru-RU" dirty="0">
              <a:solidFill>
                <a:srgbClr val="3B74A3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058"/>
              </p:ext>
            </p:extLst>
          </p:nvPr>
        </p:nvGraphicFramePr>
        <p:xfrm>
          <a:off x="515937" y="1421027"/>
          <a:ext cx="11150601" cy="511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629"/>
                <a:gridCol w="7324683"/>
                <a:gridCol w="1336289"/>
              </a:tblGrid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Способ оплаты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ПЕРВЫЙ ЭТАП  </a:t>
                      </a:r>
                    </a:p>
                    <a:p>
                      <a:pPr algn="ctr"/>
                      <a:r>
                        <a:rPr lang="ru-RU" sz="2400" dirty="0" smtClean="0"/>
                        <a:t>углубленной диспансеризации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Тариф</a:t>
                      </a:r>
                    </a:p>
                    <a:p>
                      <a:pPr algn="ctr"/>
                      <a:r>
                        <a:rPr lang="ru-RU" sz="2400" dirty="0" smtClean="0"/>
                        <a:t>(руб.)</a:t>
                      </a:r>
                      <a:endParaRPr lang="ru-RU" sz="2400" dirty="0"/>
                    </a:p>
                  </a:txBody>
                  <a:tcPr anchor="ctr"/>
                </a:tc>
              </a:tr>
              <a:tr h="418277">
                <a:tc rowSpan="5"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Комплексное посещение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878,46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3272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насыщения крови кислородом (сатурация) в покое,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ABC3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ABC32">
                        <a:alpha val="50196"/>
                      </a:srgbClr>
                    </a:solidFill>
                  </a:tcPr>
                </a:tc>
              </a:tr>
              <a:tr h="3272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спирометрии,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ABC3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ABC32">
                        <a:alpha val="50196"/>
                      </a:srgbClr>
                    </a:solidFill>
                  </a:tcPr>
                </a:tc>
              </a:tr>
              <a:tr h="4123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(клинический) анализ крови развернутый,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ABC3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107,68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ABC32">
                        <a:alpha val="50196"/>
                      </a:srgbClr>
                    </a:solidFill>
                  </a:tcPr>
                </a:tc>
              </a:tr>
              <a:tr h="3010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+mn-lt"/>
                        </a:rPr>
                        <a:t>биохимический анализ крови 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7ABC3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591,70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7ABC32">
                        <a:alpha val="50196"/>
                      </a:srgbClr>
                    </a:solidFill>
                  </a:tcPr>
                </a:tc>
              </a:tr>
              <a:tr h="253877">
                <a:tc gridSpan="3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rgbClr val="2C56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1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За единицу объема оказания медицинской помощи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Проведение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теста с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6-минутной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ходьбой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72,60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2C56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За единицу объема оказания медицинской помощи</a:t>
                      </a:r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Определение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концентрации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Д-</a:t>
                      </a:r>
                      <a:r>
                        <a:rPr lang="ru-RU" sz="20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димера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крови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507,72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66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224" y="163597"/>
            <a:ext cx="11921304" cy="92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Тарифы</a:t>
            </a:r>
            <a:r>
              <a:rPr lang="ru-RU" dirty="0" smtClean="0">
                <a:solidFill>
                  <a:srgbClr val="3B74A3"/>
                </a:solidFill>
              </a:rPr>
              <a:t> </a:t>
            </a:r>
            <a:r>
              <a:rPr lang="ru-RU" dirty="0">
                <a:solidFill>
                  <a:srgbClr val="3B74A3"/>
                </a:solidFill>
              </a:rPr>
              <a:t>на </a:t>
            </a:r>
            <a:r>
              <a:rPr lang="ru-RU" dirty="0" smtClean="0">
                <a:solidFill>
                  <a:srgbClr val="3B74A3"/>
                </a:solidFill>
              </a:rPr>
              <a:t>исследования,</a:t>
            </a:r>
            <a:br>
              <a:rPr lang="ru-RU" dirty="0" smtClean="0">
                <a:solidFill>
                  <a:srgbClr val="3B74A3"/>
                </a:solidFill>
              </a:rPr>
            </a:br>
            <a:r>
              <a:rPr lang="ru-RU" dirty="0" smtClean="0">
                <a:solidFill>
                  <a:srgbClr val="3B74A3"/>
                </a:solidFill>
              </a:rPr>
              <a:t>включенные </a:t>
            </a:r>
            <a:r>
              <a:rPr lang="ru-RU" dirty="0">
                <a:solidFill>
                  <a:srgbClr val="3B74A3"/>
                </a:solidFill>
              </a:rPr>
              <a:t>в углубленную </a:t>
            </a:r>
            <a:r>
              <a:rPr lang="ru-RU" dirty="0" smtClean="0">
                <a:solidFill>
                  <a:srgbClr val="3B74A3"/>
                </a:solidFill>
              </a:rPr>
              <a:t>диспансеризацию</a:t>
            </a:r>
            <a:endParaRPr lang="ru-RU" dirty="0">
              <a:solidFill>
                <a:srgbClr val="3B74A3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0837"/>
              </p:ext>
            </p:extLst>
          </p:nvPr>
        </p:nvGraphicFramePr>
        <p:xfrm>
          <a:off x="1161836" y="1687660"/>
          <a:ext cx="1015725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841"/>
                <a:gridCol w="6196537"/>
                <a:gridCol w="1692876"/>
              </a:tblGrid>
              <a:tr h="7861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Способ оплаты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ВТОРОЙ ЭТАП  </a:t>
                      </a:r>
                    </a:p>
                    <a:p>
                      <a:pPr algn="ctr"/>
                      <a:r>
                        <a:rPr lang="ru-RU" sz="2400" dirty="0" smtClean="0"/>
                        <a:t>углубленной диспансеризации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Тариф</a:t>
                      </a:r>
                    </a:p>
                    <a:p>
                      <a:pPr algn="ctr"/>
                      <a:r>
                        <a:rPr lang="ru-RU" sz="2400" dirty="0" smtClean="0"/>
                        <a:t>(руб.)</a:t>
                      </a:r>
                      <a:endParaRPr lang="ru-RU" sz="2400" dirty="0"/>
                    </a:p>
                  </a:txBody>
                  <a:tcPr anchor="ctr"/>
                </a:tc>
              </a:tr>
              <a:tr h="41827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За единицу объема оказания медицинской помощи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Проведение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эхокардиографии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1 654,30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877">
                <a:tc gridSpan="3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solidFill>
                      <a:srgbClr val="2C56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1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За единицу объема оказания медицинской помощи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Проведение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компьютерной томографии легких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1 288,65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2C56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За единицу объема оказания медицинской помощи</a:t>
                      </a:r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Проведение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дуплексного сканирования </a:t>
                      </a:r>
                      <a:endParaRPr lang="ru-RU" sz="2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вен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нижних конечностей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1 378,55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66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-288189"/>
            <a:ext cx="11921304" cy="92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Почему нет отдельного Тарифа </a:t>
            </a:r>
            <a:r>
              <a:rPr lang="ru-RU" sz="2800" dirty="0" smtClean="0">
                <a:solidFill>
                  <a:srgbClr val="3B74A3"/>
                </a:solidFill>
              </a:rPr>
              <a:t> </a:t>
            </a:r>
            <a:endParaRPr lang="ru-RU" sz="2800" dirty="0">
              <a:solidFill>
                <a:srgbClr val="3B74A3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1848" y="3833948"/>
            <a:ext cx="7948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 </a:t>
            </a:r>
            <a:r>
              <a:rPr lang="ru-RU" dirty="0" smtClean="0"/>
              <a:t>текущем году </a:t>
            </a:r>
            <a:r>
              <a:rPr lang="ru-RU" dirty="0"/>
              <a:t>пациент </a:t>
            </a:r>
            <a:r>
              <a:rPr lang="ru-RU" dirty="0" smtClean="0"/>
              <a:t>уже </a:t>
            </a:r>
            <a:r>
              <a:rPr lang="ru-RU" dirty="0"/>
              <a:t>прошел диспансеризацию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 данный момент проходит </a:t>
            </a:r>
            <a:r>
              <a:rPr lang="ru-RU" b="1" u="sng" dirty="0" smtClean="0"/>
              <a:t>исключительно</a:t>
            </a:r>
            <a:r>
              <a:rPr lang="ru-RU" dirty="0" smtClean="0"/>
              <a:t> </a:t>
            </a:r>
            <a:r>
              <a:rPr lang="ru-RU" dirty="0"/>
              <a:t>углубленную диспансеризацию </a:t>
            </a:r>
            <a:r>
              <a:rPr lang="ru-RU" dirty="0" smtClean="0"/>
              <a:t>–</a:t>
            </a:r>
          </a:p>
          <a:p>
            <a:r>
              <a:rPr lang="ru-RU" sz="1000" dirty="0" smtClean="0"/>
              <a:t> </a:t>
            </a:r>
            <a:endParaRPr lang="ru-RU" sz="400" dirty="0"/>
          </a:p>
          <a:p>
            <a:r>
              <a:rPr lang="ru-RU" dirty="0"/>
              <a:t>оплата приема (осмотра) врачом и рентгенографии </a:t>
            </a:r>
            <a:endParaRPr lang="ru-RU" dirty="0" smtClean="0"/>
          </a:p>
          <a:p>
            <a:r>
              <a:rPr lang="ru-RU" b="1" dirty="0" smtClean="0">
                <a:solidFill>
                  <a:srgbClr val="2C567A"/>
                </a:solidFill>
              </a:rPr>
              <a:t>ДОПОЛНИТЕЛЬНО</a:t>
            </a:r>
            <a:r>
              <a:rPr lang="ru-RU" dirty="0" smtClean="0"/>
              <a:t> к </a:t>
            </a:r>
            <a:r>
              <a:rPr lang="ru-RU" dirty="0"/>
              <a:t>стоимости углубленной диспансеризации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счет средств межбюджетного трансферта </a:t>
            </a:r>
            <a:r>
              <a:rPr lang="ru-RU" b="1" dirty="0" smtClean="0">
                <a:solidFill>
                  <a:srgbClr val="C00000"/>
                </a:solidFill>
              </a:rPr>
              <a:t>НЕ ОСУЩЕСТВЛЯЕТСЯ.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689" y="2370953"/>
            <a:ext cx="5234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C567A"/>
                </a:solidFill>
              </a:rPr>
              <a:t>ПРОВЕДЕНИЕ РЕНТГЕНОГРАФИИ ОРГАНОВ </a:t>
            </a:r>
            <a:r>
              <a:rPr lang="ru-RU" sz="2400" b="1" dirty="0">
                <a:solidFill>
                  <a:srgbClr val="2C567A"/>
                </a:solidFill>
              </a:rPr>
              <a:t>ГРУДНОЙ </a:t>
            </a:r>
            <a:r>
              <a:rPr lang="ru-RU" sz="2400" b="1" dirty="0" smtClean="0">
                <a:solidFill>
                  <a:srgbClr val="2C567A"/>
                </a:solidFill>
              </a:rPr>
              <a:t>КЛЕТКИ</a:t>
            </a:r>
          </a:p>
          <a:p>
            <a:pPr algn="ctr"/>
            <a:r>
              <a:rPr lang="ru-RU" b="1" dirty="0" smtClean="0">
                <a:solidFill>
                  <a:srgbClr val="2C567A"/>
                </a:solidFill>
              </a:rPr>
              <a:t>(</a:t>
            </a:r>
            <a:r>
              <a:rPr lang="ru-RU" b="1" dirty="0">
                <a:solidFill>
                  <a:srgbClr val="2C567A"/>
                </a:solidFill>
              </a:rPr>
              <a:t>если не выполнялась ранее в течение года</a:t>
            </a:r>
            <a:r>
              <a:rPr lang="ru-RU" b="1" dirty="0" smtClean="0">
                <a:solidFill>
                  <a:srgbClr val="2C567A"/>
                </a:solidFill>
              </a:rPr>
              <a:t>)</a:t>
            </a:r>
            <a:r>
              <a:rPr lang="ru-RU" sz="2400" b="1" dirty="0" smtClean="0">
                <a:solidFill>
                  <a:srgbClr val="2C567A"/>
                </a:solidFill>
              </a:rPr>
              <a:t> </a:t>
            </a:r>
            <a:endParaRPr lang="ru-RU" sz="2400" b="1" dirty="0">
              <a:solidFill>
                <a:srgbClr val="2C567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3154" y="244715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C567A"/>
                </a:solidFill>
              </a:rPr>
              <a:t>«ПРИЁМ (ОСМОТР) </a:t>
            </a:r>
          </a:p>
          <a:p>
            <a:pPr algn="ctr"/>
            <a:r>
              <a:rPr lang="ru-RU" sz="2400" b="1" dirty="0" smtClean="0">
                <a:solidFill>
                  <a:srgbClr val="2C567A"/>
                </a:solidFill>
              </a:rPr>
              <a:t>ВРАЧОМ-ТЕРАПЕВТОМ </a:t>
            </a:r>
            <a:r>
              <a:rPr lang="ru-RU" b="1" dirty="0" smtClean="0">
                <a:solidFill>
                  <a:srgbClr val="2C567A"/>
                </a:solidFill>
              </a:rPr>
              <a:t/>
            </a:r>
            <a:br>
              <a:rPr lang="ru-RU" b="1" dirty="0" smtClean="0">
                <a:solidFill>
                  <a:srgbClr val="2C567A"/>
                </a:solidFill>
              </a:rPr>
            </a:br>
            <a:r>
              <a:rPr lang="ru-RU" b="1" dirty="0" smtClean="0">
                <a:solidFill>
                  <a:srgbClr val="2C567A"/>
                </a:solidFill>
              </a:rPr>
              <a:t>(</a:t>
            </a:r>
            <a:r>
              <a:rPr lang="ru-RU" b="1" dirty="0">
                <a:solidFill>
                  <a:srgbClr val="2C567A"/>
                </a:solidFill>
              </a:rPr>
              <a:t>участковым терапевтом, врачом общей практики</a:t>
            </a:r>
            <a:r>
              <a:rPr lang="ru-RU" b="1" dirty="0" smtClean="0">
                <a:solidFill>
                  <a:srgbClr val="2C567A"/>
                </a:solidFill>
              </a:rPr>
              <a:t>)</a:t>
            </a:r>
            <a:endParaRPr lang="ru-RU" b="1" dirty="0">
              <a:solidFill>
                <a:srgbClr val="2C567A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6000" y="914400"/>
            <a:ext cx="1399592" cy="1399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68140" y="913396"/>
            <a:ext cx="1399592" cy="1399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2" y="1044548"/>
            <a:ext cx="1048949" cy="104894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59" y="1101013"/>
            <a:ext cx="1090173" cy="951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49398" y="5801347"/>
            <a:ext cx="10982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C567A"/>
                </a:solidFill>
              </a:rPr>
              <a:t>Оплата приема (осмотра) врачом и рентгенографии </a:t>
            </a:r>
            <a:r>
              <a:rPr lang="ru-RU" sz="2400" b="1" dirty="0" smtClean="0">
                <a:solidFill>
                  <a:srgbClr val="2C567A"/>
                </a:solidFill>
              </a:rPr>
              <a:t>осуществляются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ОБЩИМ ПРАВИЛАМ оплаты </a:t>
            </a:r>
            <a:r>
              <a:rPr lang="ru-RU" sz="2400" b="1" dirty="0">
                <a:solidFill>
                  <a:srgbClr val="C00000"/>
                </a:solidFill>
              </a:rPr>
              <a:t>диспансеризации.</a:t>
            </a:r>
          </a:p>
        </p:txBody>
      </p:sp>
    </p:spTree>
    <p:extLst>
      <p:ext uri="{BB962C8B-B14F-4D97-AF65-F5344CB8AC3E}">
        <p14:creationId xmlns:p14="http://schemas.microsoft.com/office/powerpoint/2010/main" val="1264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inf@kemoms.ru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smtClean="0"/>
              <a:t>kemoms.ru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9623685" y="224852"/>
            <a:ext cx="2568315" cy="1124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685" y="224852"/>
            <a:ext cx="2363882" cy="23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314512"/>
            <a:ext cx="5281547" cy="4351338"/>
          </a:xfrm>
        </p:spPr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 ВНЕСЕНИИ ИЗМЕНЕНИЙ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ПРОГРАММУ ГОСУДАРСТВЕННЫХ ГАРАНТИЙ</a:t>
            </a: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БЕСПЛАТНОГО ОКАЗАНИЯ ГРАЖДАНАМ МЕДИЦИНСКОЙ ПОМОЩИ </a:t>
            </a: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 2021 ГОД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И НА ПЛАНОВЫЙ ПЕРИОД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2022 И 2023 ГОДОВ</a:t>
            </a:r>
            <a:endParaRPr lang="ru-RU" altLang="ru-RU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637" y="6402984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31845"/>
            <a:ext cx="4937211" cy="1293313"/>
          </a:xfrm>
        </p:spPr>
        <p:txBody>
          <a:bodyPr rtlCol="0"/>
          <a:lstStyle/>
          <a:p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ПОСТАНОВЛЕНИЕ ПРАВИТЕЛЬСТВА </a:t>
            </a:r>
            <a:r>
              <a:rPr lang="ru-RU" sz="3600" dirty="0" err="1" smtClean="0">
                <a:solidFill>
                  <a:srgbClr val="2C567A"/>
                </a:solidFill>
                <a:latin typeface="+mn-lt"/>
              </a:rPr>
              <a:t>рф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r>
              <a:rPr lang="ru-RU" sz="3600" dirty="0">
                <a:solidFill>
                  <a:srgbClr val="2C567A"/>
                </a:solidFill>
                <a:latin typeface="+mn-lt"/>
              </a:rPr>
              <a:t>от 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18.06.2021 № 927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endParaRPr lang="ru-RU" sz="3600" dirty="0">
              <a:solidFill>
                <a:srgbClr val="2C567A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" y="6176962"/>
            <a:ext cx="2056732" cy="681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5" y="6258542"/>
            <a:ext cx="1438275" cy="476250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" b="1038"/>
          <a:stretch>
            <a:fillRect/>
          </a:stretch>
        </p:blipFill>
        <p:spPr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314512"/>
            <a:ext cx="5281547" cy="4351338"/>
          </a:xfrm>
        </p:spPr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ea typeface="Times New Roman" panose="02020603050405020304" pitchFamily="18" charset="0"/>
                <a:cs typeface="Calibri" panose="020F0502020204030204" pitchFamily="34" charset="0"/>
              </a:rPr>
              <a:t>ОБ УТВЕРЖДЕНИИ </a:t>
            </a:r>
            <a:r>
              <a:rPr lang="ru-RU" altLang="ru-RU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ПОРЯДКА</a:t>
            </a:r>
            <a:endParaRPr lang="ru-RU" altLang="ru-RU" dirty="0">
              <a:solidFill>
                <a:srgbClr val="C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ПРОВЕДЕНИЯ ПРОФИЛАКТИЧЕСКОГО МЕДИЦИНСКОГО ОСМОТРА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 ДИСПАНСЕРИЗАЦИИ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ОПРЕДЕЛЕННЫХ ГРУПП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ВЗРОСЛОГО НАСЕЛЕНИЯ.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637" y="6402984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324"/>
            <a:ext cx="4937211" cy="1325563"/>
          </a:xfrm>
        </p:spPr>
        <p:txBody>
          <a:bodyPr rtlCol="0"/>
          <a:lstStyle/>
          <a:p>
            <a:r>
              <a:rPr lang="ru-RU" sz="3600" dirty="0">
                <a:solidFill>
                  <a:srgbClr val="2C567A"/>
                </a:solidFill>
                <a:latin typeface="+mn-lt"/>
              </a:rPr>
              <a:t>Приказ  МЗ РФ </a:t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r>
              <a:rPr lang="ru-RU" sz="3600" dirty="0">
                <a:solidFill>
                  <a:srgbClr val="2C567A"/>
                </a:solidFill>
                <a:latin typeface="+mn-lt"/>
              </a:rPr>
              <a:t>от 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27.04.2021 № 404н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endParaRPr lang="ru-RU" sz="3600" dirty="0">
              <a:solidFill>
                <a:srgbClr val="2C567A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" y="6176962"/>
            <a:ext cx="2056732" cy="681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5" y="6258542"/>
            <a:ext cx="1438275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77025" y="5842493"/>
            <a:ext cx="491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Период действия: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 01.07.2021 г. по 2027 г.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" b="337"/>
          <a:stretch>
            <a:fillRect/>
          </a:stretch>
        </p:blipFill>
        <p:spPr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1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314512"/>
            <a:ext cx="5281547" cy="4351338"/>
          </a:xfrm>
        </p:spPr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ea typeface="Times New Roman" panose="02020603050405020304" pitchFamily="18" charset="0"/>
                <a:cs typeface="Calibri" panose="020F0502020204030204" pitchFamily="34" charset="0"/>
              </a:rPr>
              <a:t>ОБ УТВЕРЖДЕНИИ </a:t>
            </a:r>
            <a:endParaRPr lang="ru-RU" altLang="ru-RU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ПОРЯДКА НАПРАВЛЕНИЯ ГРАЖДАН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 ПРОХОЖДЕНИЕ УГЛУБЛЕННОЙ ДИСПАНСЕРИЗАЦИИ,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ВКЛЮЧАЯ КАТЕГОРИИ ГРАЖДАН, ПРОХОДЯЩИХ УГЛУБЛЕННУЮ ДИСПАНСЕРИЗАЦИЮ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ПЕРВООЧЕРЕДНОМ ПОРЯДКЕ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637" y="6402984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324"/>
            <a:ext cx="4937211" cy="1325563"/>
          </a:xfrm>
        </p:spPr>
        <p:txBody>
          <a:bodyPr rtlCol="0"/>
          <a:lstStyle/>
          <a:p>
            <a:r>
              <a:rPr lang="ru-RU" sz="3600" dirty="0">
                <a:solidFill>
                  <a:srgbClr val="2C567A"/>
                </a:solidFill>
                <a:latin typeface="+mn-lt"/>
              </a:rPr>
              <a:t>Приказ  МЗ РФ </a:t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r>
              <a:rPr lang="ru-RU" sz="3600" dirty="0">
                <a:solidFill>
                  <a:srgbClr val="2C567A"/>
                </a:solidFill>
                <a:latin typeface="+mn-lt"/>
              </a:rPr>
              <a:t>от 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01.07.2021 № 698н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endParaRPr lang="ru-RU" sz="3600" dirty="0">
              <a:solidFill>
                <a:srgbClr val="2C567A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" y="6176962"/>
            <a:ext cx="2056732" cy="681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5" y="6258542"/>
            <a:ext cx="1438275" cy="476250"/>
          </a:xfrm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258"/>
          <a:stretch>
            <a:fillRect/>
          </a:stretch>
        </p:blipFill>
        <p:spPr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7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9433617" y="1346661"/>
            <a:ext cx="1208117" cy="5652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31855" y="1346662"/>
            <a:ext cx="1208117" cy="5652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66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218628"/>
            <a:ext cx="11150600" cy="85790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Профмероприятия: </a:t>
            </a:r>
            <a:r>
              <a:rPr lang="ru-RU" dirty="0" smtClean="0">
                <a:solidFill>
                  <a:srgbClr val="3B74A3"/>
                </a:solidFill>
              </a:rPr>
              <a:t>сходства и различия</a:t>
            </a:r>
            <a:br>
              <a:rPr lang="ru-RU" dirty="0" smtClean="0">
                <a:solidFill>
                  <a:srgbClr val="3B74A3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3B74A3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57" y="6175189"/>
            <a:ext cx="2054530" cy="68281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79418" y="1379913"/>
            <a:ext cx="798022" cy="565266"/>
          </a:xfrm>
          <a:prstGeom prst="roundRect">
            <a:avLst/>
          </a:prstGeom>
          <a:solidFill>
            <a:srgbClr val="3B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7759" y="1346662"/>
            <a:ext cx="798022" cy="565266"/>
          </a:xfrm>
          <a:prstGeom prst="roundRect">
            <a:avLst/>
          </a:prstGeom>
          <a:solidFill>
            <a:srgbClr val="3B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06575" y="1346661"/>
            <a:ext cx="1208117" cy="5652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12479" y="1346661"/>
            <a:ext cx="798022" cy="565266"/>
          </a:xfrm>
          <a:prstGeom prst="roundRect">
            <a:avLst/>
          </a:prstGeom>
          <a:solidFill>
            <a:srgbClr val="3B7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4523" y="2327563"/>
            <a:ext cx="3025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B74A3"/>
                </a:solidFill>
              </a:rPr>
              <a:t>ПРОФИЛАКТИЧЕСКИЙ МЕДОСМОТР – </a:t>
            </a:r>
          </a:p>
          <a:p>
            <a:endParaRPr lang="ru-RU" b="1" dirty="0" smtClean="0"/>
          </a:p>
          <a:p>
            <a:r>
              <a:rPr lang="ru-RU" dirty="0" smtClean="0"/>
              <a:t>это набор базовых обследований, </a:t>
            </a:r>
          </a:p>
          <a:p>
            <a:r>
              <a:rPr lang="ru-RU" dirty="0" smtClean="0"/>
              <a:t>которые приводятся </a:t>
            </a:r>
          </a:p>
          <a:p>
            <a:r>
              <a:rPr lang="ru-RU" dirty="0" smtClean="0"/>
              <a:t>для раннего </a:t>
            </a:r>
            <a:r>
              <a:rPr lang="ru-RU" dirty="0"/>
              <a:t>выявления состояний, заболеваний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факторов риска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целях определения </a:t>
            </a:r>
            <a:endParaRPr lang="ru-RU" dirty="0" smtClean="0"/>
          </a:p>
          <a:p>
            <a:r>
              <a:rPr lang="ru-RU" dirty="0" smtClean="0"/>
              <a:t>группы </a:t>
            </a:r>
            <a:r>
              <a:rPr lang="ru-RU" dirty="0"/>
              <a:t>здоровья.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2495" y="2327563"/>
            <a:ext cx="3025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ABC32"/>
                </a:solidFill>
              </a:rPr>
              <a:t>ДИСПАНСЕРИЗАЦИЯ –</a:t>
            </a:r>
          </a:p>
          <a:p>
            <a:r>
              <a:rPr lang="ru-RU" b="1" dirty="0" smtClean="0"/>
              <a:t> </a:t>
            </a:r>
          </a:p>
          <a:p>
            <a:r>
              <a:rPr lang="ru-RU" dirty="0" smtClean="0"/>
              <a:t>это </a:t>
            </a:r>
            <a:r>
              <a:rPr lang="ru-RU" dirty="0"/>
              <a:t>комплекс мероприятий, включающий </a:t>
            </a:r>
            <a:r>
              <a:rPr lang="ru-RU" dirty="0" smtClean="0"/>
              <a:t>профосмотр </a:t>
            </a:r>
          </a:p>
          <a:p>
            <a:r>
              <a:rPr lang="ru-RU" dirty="0" smtClean="0"/>
              <a:t>и </a:t>
            </a:r>
            <a:r>
              <a:rPr lang="ru-RU" dirty="0"/>
              <a:t>дополнительные </a:t>
            </a:r>
            <a:r>
              <a:rPr lang="ru-RU" dirty="0" smtClean="0"/>
              <a:t>методы исследований, </a:t>
            </a:r>
          </a:p>
          <a:p>
            <a:r>
              <a:rPr lang="ru-RU" dirty="0" smtClean="0"/>
              <a:t>в </a:t>
            </a:r>
            <a:r>
              <a:rPr lang="ru-RU" dirty="0"/>
              <a:t>первую </a:t>
            </a:r>
            <a:r>
              <a:rPr lang="ru-RU" dirty="0" smtClean="0"/>
              <a:t>очередь, </a:t>
            </a:r>
            <a:r>
              <a:rPr lang="ru-RU" dirty="0"/>
              <a:t>это онкологический скрининг.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0465" y="2295478"/>
            <a:ext cx="30258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УГЛУБЛЕННАЯ ДИСПАНСЕРИЗАЦИЯ– 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представляет </a:t>
            </a:r>
            <a:r>
              <a:rPr lang="ru-RU" sz="2000" dirty="0"/>
              <a:t>собой комплекс мероприятий, который проводится дополнительно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профилактическому медосмотру или диспансеризации лицам, </a:t>
            </a:r>
            <a:r>
              <a:rPr lang="ru-RU" sz="2000" dirty="0" smtClean="0"/>
              <a:t>перенёсшим </a:t>
            </a:r>
            <a:r>
              <a:rPr lang="ru-RU" sz="2000" dirty="0"/>
              <a:t>новую коронавирусную инфекцию. </a:t>
            </a:r>
          </a:p>
        </p:txBody>
      </p:sp>
    </p:spTree>
    <p:extLst>
      <p:ext uri="{BB962C8B-B14F-4D97-AF65-F5344CB8AC3E}">
        <p14:creationId xmlns:p14="http://schemas.microsoft.com/office/powerpoint/2010/main" val="24161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7271"/>
            <a:ext cx="5281547" cy="4351338"/>
          </a:xfrm>
        </p:spPr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 ПРОВЕДЕНИИ УГЛУБЛЕННОЙ ДИСПАНСЕРИЗАЦИИ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И ПРОФИЛАКТИЧЕСКИХ МЕДОСМОТРОВ, </a:t>
            </a:r>
            <a:endParaRPr lang="en-US" altLang="ru-RU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В ТОМ ЧИСЛЕ МЕДИЦИНСКОГО ОБСЛЕДОВАНИЯ ГРАЖДАН, ПЕРЕНЕСШИХ НОВУЮ КОРОНАВИРУСНУЮ ИНФЕКЦИЮ (</a:t>
            </a:r>
            <a:r>
              <a:rPr lang="en-US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COVID-19)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637" y="6402984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9681"/>
            <a:ext cx="4937211" cy="1293313"/>
          </a:xfrm>
        </p:spPr>
        <p:txBody>
          <a:bodyPr rtlCol="0"/>
          <a:lstStyle/>
          <a:p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Приказ </a:t>
            </a:r>
            <a:r>
              <a:rPr lang="ru-RU" sz="3600" dirty="0" err="1" smtClean="0">
                <a:solidFill>
                  <a:srgbClr val="2C567A"/>
                </a:solidFill>
                <a:latin typeface="+mn-lt"/>
              </a:rPr>
              <a:t>мз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rgbClr val="2C567A"/>
                </a:solidFill>
                <a:latin typeface="+mn-lt"/>
              </a:rPr>
              <a:t>кузбасса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 от </a:t>
            </a:r>
            <a:r>
              <a:rPr lang="en-US" sz="3600" dirty="0" smtClean="0">
                <a:solidFill>
                  <a:srgbClr val="2C567A"/>
                </a:solidFill>
                <a:latin typeface="+mn-lt"/>
              </a:rPr>
              <a:t>25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.06.2021 № </a:t>
            </a:r>
            <a:r>
              <a:rPr lang="en-US" sz="3600" dirty="0" smtClean="0">
                <a:solidFill>
                  <a:srgbClr val="2C567A"/>
                </a:solidFill>
                <a:latin typeface="+mn-lt"/>
              </a:rPr>
              <a:t>194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6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2C567A"/>
                </a:solidFill>
                <a:latin typeface="+mn-lt"/>
              </a:rPr>
            </a:br>
            <a:endParaRPr lang="ru-RU" sz="3600" dirty="0">
              <a:solidFill>
                <a:srgbClr val="2C567A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" y="6176962"/>
            <a:ext cx="2056732" cy="681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5" y="6258542"/>
            <a:ext cx="1438275" cy="476250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687"/>
          <a:stretch>
            <a:fillRect/>
          </a:stretch>
        </p:blipFill>
        <p:spPr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8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0" y="6175189"/>
            <a:ext cx="2054530" cy="68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76" y="162642"/>
            <a:ext cx="11150600" cy="92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Приоритетные группы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3B74A3"/>
                </a:solidFill>
              </a:rPr>
              <a:t>для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3B74A3"/>
                </a:solidFill>
              </a:rPr>
              <a:t>проведения углубленной диспансеризации</a:t>
            </a:r>
            <a:endParaRPr lang="ru-RU" dirty="0">
              <a:solidFill>
                <a:srgbClr val="3B74A3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6175189"/>
            <a:ext cx="2054530" cy="682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0281" y="1940475"/>
            <a:ext cx="169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 </a:t>
            </a:r>
            <a:r>
              <a:rPr lang="ru-RU" sz="2800" b="1" dirty="0" smtClean="0">
                <a:solidFill>
                  <a:srgbClr val="C00000"/>
                </a:solidFill>
              </a:rPr>
              <a:t>ГРУППА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0922" y="1940470"/>
            <a:ext cx="169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II </a:t>
            </a:r>
            <a:r>
              <a:rPr lang="ru-RU" sz="2800" b="1" dirty="0" smtClean="0">
                <a:solidFill>
                  <a:srgbClr val="C00000"/>
                </a:solidFill>
              </a:rPr>
              <a:t>ГРУППА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451" y="2463695"/>
            <a:ext cx="3983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dirty="0" smtClean="0"/>
              <a:t>Лица, </a:t>
            </a:r>
          </a:p>
          <a:p>
            <a:pPr algn="ctr">
              <a:lnSpc>
                <a:spcPts val="2400"/>
              </a:lnSpc>
            </a:pPr>
            <a:r>
              <a:rPr lang="ru-RU" sz="2400" b="1" dirty="0" smtClean="0"/>
              <a:t>перенесшие </a:t>
            </a:r>
            <a:r>
              <a:rPr lang="en-US" sz="2400" b="1" dirty="0" smtClean="0"/>
              <a:t>COVID-19</a:t>
            </a:r>
            <a:r>
              <a:rPr lang="ru-RU" sz="2400" b="1" dirty="0" smtClean="0"/>
              <a:t>, </a:t>
            </a:r>
          </a:p>
          <a:p>
            <a:pPr algn="ctr">
              <a:lnSpc>
                <a:spcPts val="2400"/>
              </a:lnSpc>
            </a:pPr>
            <a:endParaRPr lang="ru-RU" sz="2400" b="1" dirty="0" smtClean="0"/>
          </a:p>
          <a:p>
            <a:pPr algn="ctr">
              <a:lnSpc>
                <a:spcPts val="2400"/>
              </a:lnSpc>
            </a:pPr>
            <a:r>
              <a:rPr lang="ru-RU" sz="2400" b="1" dirty="0" smtClean="0"/>
              <a:t>с </a:t>
            </a:r>
            <a:r>
              <a:rPr lang="ru-RU" sz="2400" b="1" dirty="0" err="1" smtClean="0"/>
              <a:t>коморбидным</a:t>
            </a:r>
            <a:r>
              <a:rPr lang="ru-RU" sz="2400" b="1" dirty="0" smtClean="0"/>
              <a:t> фоном</a:t>
            </a:r>
          </a:p>
          <a:p>
            <a:pPr algn="ctr">
              <a:lnSpc>
                <a:spcPts val="2400"/>
              </a:lnSpc>
            </a:pPr>
            <a:endParaRPr lang="ru-RU" sz="2400" b="1" dirty="0"/>
          </a:p>
          <a:p>
            <a:pPr algn="ctr">
              <a:lnSpc>
                <a:spcPts val="2400"/>
              </a:lnSpc>
            </a:pPr>
            <a:r>
              <a:rPr lang="ru-RU" sz="2400" b="1" dirty="0" smtClean="0"/>
              <a:t>(с двумя и более хроническими неинфекционными заболеваниями)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9518" y="2614477"/>
            <a:ext cx="4472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Лица, </a:t>
            </a:r>
          </a:p>
          <a:p>
            <a:pPr algn="ctr"/>
            <a:r>
              <a:rPr lang="ru-RU" sz="2400" b="1" dirty="0" smtClean="0"/>
              <a:t>перенесшие </a:t>
            </a:r>
            <a:r>
              <a:rPr lang="en-US" sz="2400" b="1" dirty="0" smtClean="0"/>
              <a:t>COVID-19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1200" b="1" dirty="0" smtClean="0"/>
              <a:t> </a:t>
            </a:r>
          </a:p>
          <a:p>
            <a:pPr algn="ctr"/>
            <a:r>
              <a:rPr lang="ru-RU" sz="2400" b="1" dirty="0" smtClean="0"/>
              <a:t>не более чем с одним сопутствующим </a:t>
            </a:r>
          </a:p>
          <a:p>
            <a:pPr algn="ctr"/>
            <a:r>
              <a:rPr lang="ru-RU" sz="2400" b="1" dirty="0" smtClean="0"/>
              <a:t>ХНИЗ</a:t>
            </a:r>
          </a:p>
          <a:p>
            <a:pPr algn="ctr"/>
            <a:r>
              <a:rPr lang="ru-RU" sz="2400" b="1" dirty="0" smtClean="0"/>
              <a:t>или без них </a:t>
            </a:r>
          </a:p>
          <a:p>
            <a:pPr algn="ctr"/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7651" y="1755545"/>
            <a:ext cx="3811509" cy="3720345"/>
          </a:xfrm>
          <a:prstGeom prst="roundRect">
            <a:avLst/>
          </a:prstGeom>
          <a:noFill/>
          <a:ln w="38100">
            <a:solidFill>
              <a:srgbClr val="3B7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99182" y="1728379"/>
            <a:ext cx="3610252" cy="3711921"/>
          </a:xfrm>
          <a:prstGeom prst="roundRect">
            <a:avLst/>
          </a:prstGeom>
          <a:noFill/>
          <a:ln w="38100">
            <a:solidFill>
              <a:srgbClr val="3B7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314512"/>
            <a:ext cx="5281547" cy="4351338"/>
          </a:xfrm>
        </p:spPr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«ОБ УТВЕРЖДЕНИИ </a:t>
            </a: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МАРШРУТИЗАЦИИ </a:t>
            </a: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БИОЛОГИЧЕСКОГО МАТЕРИАЛА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ДЛЯ ПРОВЕДЕНИЯ ИССЛЕДОВАНИЯ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 ОПРЕДЕЛЕНИЕ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КОНЦЕНТРАЦИИ Д-ДИМЕРА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В КРОВИ У ГРАЖДАН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&lt;…&gt; </a:t>
            </a:r>
            <a:endParaRPr lang="ru-RU" altLang="ru-RU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ПРИ ПРОВЕДЕНИИ УГЛУБЛЕННОЙ ДИСПАНСЕРИЗАЦИИ»</a:t>
            </a:r>
            <a:endParaRPr lang="ru-RU" altLang="ru-RU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637" y="6402984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Приказ 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>МЗ Кузбасса 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2C567A"/>
                </a:solidFill>
                <a:latin typeface="+mn-lt"/>
              </a:rPr>
            </a:b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от </a:t>
            </a:r>
            <a:r>
              <a:rPr lang="ru-RU" sz="3600" dirty="0">
                <a:solidFill>
                  <a:srgbClr val="2C567A"/>
                </a:solidFill>
                <a:latin typeface="+mn-lt"/>
              </a:rPr>
              <a:t>25.06.2021 </a:t>
            </a:r>
            <a:r>
              <a:rPr lang="ru-RU" sz="3600" dirty="0" smtClean="0">
                <a:solidFill>
                  <a:srgbClr val="2C567A"/>
                </a:solidFill>
                <a:latin typeface="+mn-lt"/>
              </a:rPr>
              <a:t>№ 1933 </a:t>
            </a:r>
            <a:endParaRPr lang="ru-RU" sz="3600" dirty="0">
              <a:solidFill>
                <a:srgbClr val="2C567A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" y="6176962"/>
            <a:ext cx="2056732" cy="681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5" y="6258542"/>
            <a:ext cx="1438275" cy="476250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2976"/>
          <a:stretch>
            <a:fillRect/>
          </a:stretch>
        </p:blipFill>
        <p:spPr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5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80"/>
            <a:ext cx="10515600" cy="940181"/>
          </a:xfrm>
        </p:spPr>
        <p:txBody>
          <a:bodyPr rtlCol="0"/>
          <a:lstStyle/>
          <a:p>
            <a:pPr rtl="0"/>
            <a:r>
              <a:rPr lang="ru-RU" dirty="0" smtClean="0"/>
              <a:t>МЕРОПРИЯТИЯ В РАМКАХ </a:t>
            </a:r>
            <a:br>
              <a:rPr lang="ru-RU" dirty="0" smtClean="0"/>
            </a:br>
            <a:r>
              <a:rPr lang="ru-RU" dirty="0" smtClean="0"/>
              <a:t>УГЛУБЛЕННОЙ диспансеризации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0250"/>
            <a:ext cx="2095500" cy="1047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810250"/>
            <a:ext cx="2095500" cy="104775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292" t="17778" r="41958" b="32889"/>
          <a:stretch/>
        </p:blipFill>
        <p:spPr>
          <a:xfrm>
            <a:off x="2788133" y="1942655"/>
            <a:ext cx="6615734" cy="6385621"/>
          </a:xfrm>
          <a:prstGeom prst="ellipse">
            <a:avLst/>
          </a:prstGeom>
          <a:effectLst>
            <a:outerShdw blurRad="1905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4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0</TotalTime>
  <Words>1167</Words>
  <Application>Microsoft Office PowerPoint</Application>
  <PresentationFormat>Широкоэкранный</PresentationFormat>
  <Paragraphs>270</Paragraphs>
  <Slides>17</Slides>
  <Notes>17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Corbel</vt:lpstr>
      <vt:lpstr>Times New Roman</vt:lpstr>
      <vt:lpstr>Тема Office</vt:lpstr>
      <vt:lpstr>Углубленная диспансеризация лиц, перенесших COVID-19</vt:lpstr>
      <vt:lpstr>ПОСТАНОВЛЕНИЕ ПРАВИТЕЛЬСТВА рф от 18.06.2021 № 927 </vt:lpstr>
      <vt:lpstr>Приказ  МЗ РФ  от 27.04.2021 № 404н </vt:lpstr>
      <vt:lpstr>Приказ  МЗ РФ  от 01.07.2021 № 698н </vt:lpstr>
      <vt:lpstr>Профмероприятия: сходства и различия  </vt:lpstr>
      <vt:lpstr>Приказ мз кузбасса от 25.06.2021 № 1946 </vt:lpstr>
      <vt:lpstr>Приоритетные группы  для проведения углубленной диспансеризации</vt:lpstr>
      <vt:lpstr>Приказ МЗ Кузбасса  от 25.06.2021 № 1933 </vt:lpstr>
      <vt:lpstr>МЕРОПРИЯТИЯ В РАМКАХ  УГЛУБЛЕННОЙ диспансеризации</vt:lpstr>
      <vt:lpstr>Первый ЭТАП углубленной диспансеризации</vt:lpstr>
      <vt:lpstr>второй ЭТАП углубленной диспансеризации</vt:lpstr>
      <vt:lpstr>ВНЕСЕНИЕ ИЗМЕНЕНИЙ  В ТАРИФНОЕ СОГЛАШЕНИЕ</vt:lpstr>
      <vt:lpstr>Способы оплаты медицинской помощи,   оказываемой в амбулаторных условиях </vt:lpstr>
      <vt:lpstr>Тарифы на исследования, включенные в углубленную диспансеризацию</vt:lpstr>
      <vt:lpstr>Тарифы на исследования, включенные в углубленную диспансеризацию</vt:lpstr>
      <vt:lpstr>Почему нет отдельного Тарифа  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2021-05-28T01:16:45Z</dcterms:created>
  <dcterms:modified xsi:type="dcterms:W3CDTF">2021-08-10T04:25:21Z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